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02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al Black" panose="020B0A04020102020204" pitchFamily="34" charset="0"/>
      <p:bold r:id="rId14"/>
    </p:embeddedFont>
    <p:embeddedFont>
      <p:font typeface="Century Schoolbook" panose="02040604050505020304" pitchFamily="18" charset="0"/>
      <p:regular r:id="rId15"/>
      <p:bold r:id="rId16"/>
      <p:italic r:id="rId17"/>
      <p:boldItalic r:id="rId18"/>
    </p:embeddedFont>
    <p:embeddedFont>
      <p:font typeface="Noto Serif" panose="02020600060500020200" pitchFamily="18" charset="0"/>
      <p:regular r:id="rId19"/>
      <p:bold r:id="rId20"/>
    </p:embeddedFont>
    <p:embeddedFont>
      <p:font typeface="Noto Serif Bold" panose="02020800060500020200" charset="0"/>
      <p:regular r:id="rId21"/>
    </p:embeddedFont>
    <p:embeddedFont>
      <p:font typeface="Wingdings 2" panose="05020102010507070707" pitchFamily="18" charset="2"/>
      <p:regular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C69EEF76-A5BF-A603-9AAB-73F8A821A54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2BB9614-F364-8EC6-A507-2A905190BA8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D3360-4497-40DF-A6CC-F11275427C31}" type="datetimeFigureOut">
              <a:rPr lang="fr-FR" smtClean="0"/>
              <a:t>04/07/2025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DA8DF8E-FF26-203A-B2E6-28B9B4A8E5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1125EB9-4566-7346-96C7-F9FD8BB5F3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52591-E1B6-408B-B530-8D726835551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430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04.07.2025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‹N°›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92808" y="1138428"/>
            <a:ext cx="14127480" cy="6062472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0800" baseline="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92808" y="7200900"/>
            <a:ext cx="14127480" cy="2537460"/>
          </a:xfrm>
        </p:spPr>
        <p:txBody>
          <a:bodyPr>
            <a:normAutofit/>
          </a:bodyPr>
          <a:lstStyle>
            <a:lvl1pPr marL="0" indent="0" algn="l">
              <a:buNone/>
              <a:defRPr sz="3300" baseline="0">
                <a:solidFill>
                  <a:schemeClr val="tx1">
                    <a:lumMod val="75000"/>
                  </a:schemeClr>
                </a:solidFill>
              </a:defRPr>
            </a:lvl1pPr>
            <a:lvl2pPr marL="685800" indent="0" algn="ctr">
              <a:buNone/>
              <a:defRPr sz="3300"/>
            </a:lvl2pPr>
            <a:lvl3pPr marL="1371600" indent="0" algn="ctr">
              <a:buNone/>
              <a:defRPr sz="3300"/>
            </a:lvl3pPr>
            <a:lvl4pPr marL="2057400" indent="0" algn="ctr">
              <a:buNone/>
              <a:defRPr sz="3000"/>
            </a:lvl4pPr>
            <a:lvl5pPr marL="2743200" indent="0" algn="ctr">
              <a:buNone/>
              <a:defRPr sz="3000"/>
            </a:lvl5pPr>
            <a:lvl6pPr marL="3429000" indent="0" algn="ctr">
              <a:buNone/>
              <a:defRPr sz="3000"/>
            </a:lvl6pPr>
            <a:lvl7pPr marL="4114800" indent="0" algn="ctr">
              <a:buNone/>
              <a:defRPr sz="3000"/>
            </a:lvl7pPr>
            <a:lvl8pPr marL="4800600" indent="0" algn="ctr">
              <a:buNone/>
              <a:defRPr sz="3000"/>
            </a:lvl8pPr>
            <a:lvl9pPr marL="5486400" indent="0" algn="ctr">
              <a:buNone/>
              <a:defRPr sz="3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85800" cy="102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14616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00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973050" y="571500"/>
            <a:ext cx="3714750" cy="884634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571500"/>
            <a:ext cx="11601450" cy="884634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647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50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2808" y="1138428"/>
            <a:ext cx="14127480" cy="6062472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10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2808" y="7200900"/>
            <a:ext cx="14127480" cy="2537460"/>
          </a:xfrm>
        </p:spPr>
        <p:txBody>
          <a:bodyPr anchor="t">
            <a:normAutofit/>
          </a:bodyPr>
          <a:lstStyle>
            <a:lvl1pPr marL="0" indent="0">
              <a:buNone/>
              <a:defRPr sz="33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85800" cy="102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29299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92808" y="2743201"/>
            <a:ext cx="6720840" cy="6527006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89720" y="2743201"/>
            <a:ext cx="6720840" cy="6527006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55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2808" y="2570483"/>
            <a:ext cx="6720840" cy="109728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3000" b="0">
                <a:solidFill>
                  <a:schemeClr val="tx2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92808" y="3761325"/>
            <a:ext cx="6720840" cy="5496975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89720" y="2570483"/>
            <a:ext cx="6720840" cy="109728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3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marL="0" lvl="0" indent="0" algn="l" defTabSz="1371600" rtl="0" eaLnBrk="1" latinLnBrk="0" hangingPunct="1">
              <a:lnSpc>
                <a:spcPct val="90000"/>
              </a:lnSpc>
              <a:spcBef>
                <a:spcPts val="3000"/>
              </a:spcBef>
              <a:buFontTx/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89720" y="3761325"/>
            <a:ext cx="6720840" cy="5496975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561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628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223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685801"/>
            <a:ext cx="4800600" cy="2400296"/>
          </a:xfrm>
        </p:spPr>
        <p:txBody>
          <a:bodyPr anchor="b">
            <a:normAutofit/>
          </a:bodyPr>
          <a:lstStyle>
            <a:lvl1pPr>
              <a:defRPr sz="4800" b="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56401" y="1028700"/>
            <a:ext cx="9118599" cy="8229600"/>
          </a:xfrm>
        </p:spPr>
        <p:txBody>
          <a:bodyPr/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1872" y="3149602"/>
            <a:ext cx="4800600" cy="5715002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1200"/>
              </a:spcBef>
              <a:buNone/>
              <a:defRPr sz="195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03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7658100"/>
            <a:ext cx="16939260" cy="2628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7886700"/>
            <a:ext cx="14973300" cy="1371600"/>
          </a:xfrm>
        </p:spPr>
        <p:txBody>
          <a:bodyPr anchor="b">
            <a:normAutofit/>
          </a:bodyPr>
          <a:lstStyle>
            <a:lvl1pPr>
              <a:defRPr sz="4200" b="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16939260" cy="7693385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4800">
                <a:solidFill>
                  <a:schemeClr val="bg1"/>
                </a:solidFill>
              </a:defRPr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0" y="9162884"/>
            <a:ext cx="14973300" cy="8955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950">
                <a:solidFill>
                  <a:schemeClr val="bg1">
                    <a:lumMod val="85000"/>
                  </a:schemeClr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80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939260" y="0"/>
            <a:ext cx="1371600" cy="10287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92808" y="548640"/>
            <a:ext cx="14538960" cy="19883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2808" y="2743201"/>
            <a:ext cx="12893040" cy="6527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6196314" y="1497806"/>
            <a:ext cx="285749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4939012" y="6069806"/>
            <a:ext cx="53721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75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939260" y="9258301"/>
            <a:ext cx="1371600" cy="890588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5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218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 spc="-75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371600" rtl="0" eaLnBrk="1" latinLnBrk="0" hangingPunct="1">
        <a:lnSpc>
          <a:spcPct val="95000"/>
        </a:lnSpc>
        <a:spcBef>
          <a:spcPts val="2100"/>
        </a:spcBef>
        <a:spcAft>
          <a:spcPts val="300"/>
        </a:spcAft>
        <a:buClr>
          <a:schemeClr val="accent1"/>
        </a:buClr>
        <a:buSzPct val="80000"/>
        <a:buFont typeface="Arial" pitchFamily="34" charset="0"/>
        <a:buChar char="•"/>
        <a:defRPr sz="2700" kern="1200" spc="15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1371600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accent1"/>
        </a:buClr>
        <a:buFont typeface="Wingdings 2" pitchFamily="18" charset="2"/>
        <a:buChar char="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097280" indent="-274320" algn="l" defTabSz="1371600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accent1"/>
        </a:buClr>
        <a:buFont typeface="Wingdings 2" pitchFamily="18" charset="2"/>
        <a:buChar char=""/>
        <a:defRPr sz="21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274320" algn="l" defTabSz="1371600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accent1"/>
        </a:buClr>
        <a:buFont typeface="Wingdings 2" pitchFamily="18" charset="2"/>
        <a:buChar char=""/>
        <a:defRPr sz="21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20240" indent="-274320" algn="l" defTabSz="1371600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accent1"/>
        </a:buClr>
        <a:buFont typeface="Wingdings 2" pitchFamily="18" charset="2"/>
        <a:buChar char=""/>
        <a:defRPr sz="21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400000" indent="-342900" algn="l" defTabSz="1371600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accent1"/>
        </a:buClr>
        <a:buFont typeface="Wingdings 2" pitchFamily="18" charset="2"/>
        <a:buChar char=""/>
        <a:defRPr sz="21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50000" indent="-342900" algn="l" defTabSz="1371600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accent1"/>
        </a:buClr>
        <a:buFont typeface="Wingdings 2" pitchFamily="18" charset="2"/>
        <a:buChar char=""/>
        <a:defRPr sz="21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300000" indent="-342900" algn="l" defTabSz="1371600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accent1"/>
        </a:buClr>
        <a:buFont typeface="Wingdings 2" pitchFamily="18" charset="2"/>
        <a:buChar char=""/>
        <a:defRPr sz="21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750000" indent="-342900" algn="l" defTabSz="1371600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accent1"/>
        </a:buClr>
        <a:buFont typeface="Wingdings 2" pitchFamily="18" charset="2"/>
        <a:buChar char=""/>
        <a:defRPr sz="21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 37">
            <a:extLst>
              <a:ext uri="{FF2B5EF4-FFF2-40B4-BE49-F238E27FC236}">
                <a16:creationId xmlns:a16="http://schemas.microsoft.com/office/drawing/2014/main" id="{855C1DEA-5033-0B02-717B-AB0B87ABE1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73075"/>
            <a:ext cx="4648200" cy="27574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8"/>
          <p:cNvSpPr txBox="1"/>
          <p:nvPr/>
        </p:nvSpPr>
        <p:spPr>
          <a:xfrm>
            <a:off x="4132972" y="551487"/>
            <a:ext cx="10085322" cy="23158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DÉTECTION D'ANOMALIES ET PRÉDICTION DE TSUNAMIS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452870" y="3593588"/>
            <a:ext cx="9445526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Titre</a:t>
            </a:r>
            <a:r>
              <a:rPr lang="en-US" sz="1937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Application du Machine Learning à la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Sismologie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: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Détection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d'Anomalies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et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Prédiction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 Tsunamis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452870" y="4474204"/>
            <a:ext cx="9445526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Stagiaire :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Oussama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Aslouj</a:t>
            </a:r>
            <a:endParaRPr lang="en-US" sz="1937" dirty="0">
              <a:solidFill>
                <a:srgbClr val="4C4C4C"/>
              </a:solidFill>
              <a:latin typeface="Noto Serif"/>
              <a:ea typeface="Noto Serif"/>
              <a:cs typeface="Noto Serif"/>
              <a:sym typeface="Noto Seri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452870" y="4957896"/>
            <a:ext cx="9445526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Année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2024/2025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452870" y="5441587"/>
            <a:ext cx="9445526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Filière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Intelligence Artificielle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452870" y="5925278"/>
            <a:ext cx="9445526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Groupe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104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452870" y="6408971"/>
            <a:ext cx="9445526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Établissement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OFPPT - Cité des Métiers et des Compétences, Casablanca-Settat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452870" y="7289586"/>
            <a:ext cx="9445526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Formateur</a:t>
            </a:r>
            <a:r>
              <a:rPr lang="en-US" sz="1937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M. EL MOUDEN ABDELAZIZ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452870" y="7773277"/>
            <a:ext cx="9445526" cy="362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Date :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22 Juin 2025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452870" y="8256970"/>
            <a:ext cx="9445526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Cours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Machine Learning</a:t>
            </a:r>
          </a:p>
        </p:txBody>
      </p:sp>
      <p:pic>
        <p:nvPicPr>
          <p:cNvPr id="20" name="Picture 19" descr="A black background with blue and grey letters&#10;&#10;AI-generated content may be incorrect.">
            <a:extLst>
              <a:ext uri="{FF2B5EF4-FFF2-40B4-BE49-F238E27FC236}">
                <a16:creationId xmlns:a16="http://schemas.microsoft.com/office/drawing/2014/main" id="{7E07BC5A-111E-AE68-0614-0F4473CADE1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2400" y="114300"/>
            <a:ext cx="1371600" cy="1201077"/>
          </a:xfrm>
          <a:prstGeom prst="rect">
            <a:avLst/>
          </a:prstGeom>
        </p:spPr>
      </p:pic>
      <p:sp>
        <p:nvSpPr>
          <p:cNvPr id="22" name="Double Bracket 21">
            <a:extLst>
              <a:ext uri="{FF2B5EF4-FFF2-40B4-BE49-F238E27FC236}">
                <a16:creationId xmlns:a16="http://schemas.microsoft.com/office/drawing/2014/main" id="{870593D0-3590-F944-8B0F-C7F757B19E5A}"/>
              </a:ext>
            </a:extLst>
          </p:cNvPr>
          <p:cNvSpPr/>
          <p:nvPr/>
        </p:nvSpPr>
        <p:spPr>
          <a:xfrm>
            <a:off x="4222633" y="3418864"/>
            <a:ext cx="9445526" cy="5441603"/>
          </a:xfrm>
          <a:prstGeom prst="bracketPair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Image 39">
            <a:extLst>
              <a:ext uri="{FF2B5EF4-FFF2-40B4-BE49-F238E27FC236}">
                <a16:creationId xmlns:a16="http://schemas.microsoft.com/office/drawing/2014/main" id="{202491E6-F2E8-D590-B406-15D4CB7046A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811" y="9075885"/>
            <a:ext cx="1021585" cy="1021585"/>
          </a:xfrm>
          <a:prstGeom prst="rect">
            <a:avLst/>
          </a:prstGeom>
        </p:spPr>
      </p:pic>
      <p:pic>
        <p:nvPicPr>
          <p:cNvPr id="44" name="Image 43">
            <a:extLst>
              <a:ext uri="{FF2B5EF4-FFF2-40B4-BE49-F238E27FC236}">
                <a16:creationId xmlns:a16="http://schemas.microsoft.com/office/drawing/2014/main" id="{47F16753-94BD-FCE1-C1D5-F89ABA2241B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0911" y="8977072"/>
            <a:ext cx="1219209" cy="121920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DED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34342" y="808732"/>
            <a:ext cx="9962258" cy="564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562"/>
              </a:lnSpc>
            </a:pPr>
            <a:r>
              <a:rPr lang="en-US" sz="3625" b="1" dirty="0">
                <a:solidFill>
                  <a:srgbClr val="3A3A3A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CONCLUSION ET PERSPECTIVES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34342" y="1635621"/>
            <a:ext cx="5040362" cy="447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Synthèse des Apprentissages 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4342" y="2366665"/>
            <a:ext cx="16419314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Le Machine Learning est un outil puissant pour l'analyse des données sismiques.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34342" y="2822227"/>
            <a:ext cx="16419314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Isolation Forest est efficace pour détecter les anomalies (ex: explosions nucléaires).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4342" y="3277791"/>
            <a:ext cx="16419314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RandomForestClassifier est adapté à la prédiction de tsunamis, gérant bien le déséquilibre des classes.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34342" y="3733354"/>
            <a:ext cx="16419314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Ces projets montrent comment le ML transforme les données géologiques en informations prédictives.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34342" y="4514701"/>
            <a:ext cx="3506540" cy="447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Défis et Limitations 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34342" y="5245745"/>
            <a:ext cx="16419314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Qualité et disponibilité des données :</a:t>
            </a: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Les performances dépendent de la qualité des données, qui peuvent être bruitées ou rares.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4342" y="5701307"/>
            <a:ext cx="16419314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Complexité des phénomènes géologiques :</a:t>
            </a: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Les séismes et tsunamis sont des systèmes complexes, et les modèles en sont des approximations.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34342" y="6156871"/>
            <a:ext cx="16419314" cy="814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Interprétabilité des modèles :</a:t>
            </a: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Les modèles comme Random Forest peuvent être des "boîtes noires", rendant l'explication des prédictions difficile.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34342" y="6986290"/>
            <a:ext cx="16419314" cy="814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Déséquilibre des classes :</a:t>
            </a: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La rareté des événements de tsunami ou d'explosions nucléaires nécessite des techniques spécifiques d'entraînement.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34342" y="8131969"/>
            <a:ext cx="5026819" cy="602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62"/>
              </a:lnSpc>
            </a:pPr>
            <a:r>
              <a:rPr lang="en-US" sz="3625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Questions / Discussion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34342" y="9018537"/>
            <a:ext cx="16419314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N'hésitez pas à poser vos questions 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945058" y="630585"/>
            <a:ext cx="7561051" cy="5670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25"/>
              </a:lnSpc>
            </a:pPr>
            <a:r>
              <a:rPr lang="en-US" sz="3687" dirty="0">
                <a:solidFill>
                  <a:srgbClr val="3A3A3A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PROBLÉMATIQUE GÉNÉRALE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5059" y="1651844"/>
            <a:ext cx="7910810" cy="1578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Contexte</a:t>
            </a:r>
            <a:r>
              <a:rPr lang="en-US" sz="1812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événements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géologiques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comme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séismes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et les tsunamis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sont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phénomènes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naturels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dévastateurs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. Les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comprendre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et les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anticiper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est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un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défi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majeur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pour la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sécurité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humaine et la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résilience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des infrastructures.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5059" y="3246536"/>
            <a:ext cx="7910810" cy="1578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Enjeu</a:t>
            </a:r>
            <a:r>
              <a:rPr lang="en-US" sz="1812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 Machine Learning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peut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-il nous aider à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mieux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comprendre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,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détecter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et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prédire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phénomènes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complexes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en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transformant des données brutes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en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informations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exploitables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pour la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prévention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des catastrophes 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5059" y="4841230"/>
            <a:ext cx="7910810" cy="1200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Approche</a:t>
            </a:r>
            <a:r>
              <a:rPr lang="en-US" sz="1812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Cette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présentation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explore deux applications du Machine Learning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en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sismologie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,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s'inscrivant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dans le cadre plus large du </a:t>
            </a:r>
            <a:r>
              <a:rPr lang="en-US" sz="1812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Centre de </a:t>
            </a:r>
            <a:r>
              <a:rPr lang="en-US" sz="1812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Commandement</a:t>
            </a:r>
            <a:r>
              <a:rPr lang="en-US" sz="1812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et </a:t>
            </a:r>
            <a:r>
              <a:rPr lang="en-US" sz="1812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d'Analyse</a:t>
            </a:r>
            <a:r>
              <a:rPr lang="en-US" sz="1812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</a:t>
            </a:r>
            <a:r>
              <a:rPr lang="en-US" sz="1812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Stratégique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: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9441656" y="1771799"/>
            <a:ext cx="7910810" cy="5933034"/>
            <a:chOff x="0" y="0"/>
            <a:chExt cx="10547747" cy="7910712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10547731" cy="7910703"/>
            </a:xfrm>
            <a:custGeom>
              <a:avLst/>
              <a:gdLst/>
              <a:ahLst/>
              <a:cxnLst/>
              <a:rect l="l" t="t" r="r" b="b"/>
              <a:pathLst>
                <a:path w="10547731" h="7910703">
                  <a:moveTo>
                    <a:pt x="0" y="0"/>
                  </a:moveTo>
                  <a:lnTo>
                    <a:pt x="10547731" y="0"/>
                  </a:lnTo>
                  <a:lnTo>
                    <a:pt x="10547731" y="7910703"/>
                  </a:lnTo>
                  <a:lnTo>
                    <a:pt x="0" y="79107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9" r="-19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940296" y="8231684"/>
            <a:ext cx="541139" cy="541139"/>
            <a:chOff x="0" y="0"/>
            <a:chExt cx="721518" cy="721518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708787" cy="708787"/>
            </a:xfrm>
            <a:custGeom>
              <a:avLst/>
              <a:gdLst/>
              <a:ahLst/>
              <a:cxnLst/>
              <a:rect l="l" t="t" r="r" b="b"/>
              <a:pathLst>
                <a:path w="708787" h="708787">
                  <a:moveTo>
                    <a:pt x="0" y="132334"/>
                  </a:moveTo>
                  <a:cubicBezTo>
                    <a:pt x="0" y="59182"/>
                    <a:pt x="59182" y="0"/>
                    <a:pt x="132334" y="0"/>
                  </a:cubicBezTo>
                  <a:lnTo>
                    <a:pt x="576453" y="0"/>
                  </a:lnTo>
                  <a:cubicBezTo>
                    <a:pt x="649478" y="0"/>
                    <a:pt x="708787" y="59182"/>
                    <a:pt x="708787" y="132334"/>
                  </a:cubicBezTo>
                  <a:lnTo>
                    <a:pt x="708787" y="576453"/>
                  </a:lnTo>
                  <a:cubicBezTo>
                    <a:pt x="708787" y="649478"/>
                    <a:pt x="649605" y="708787"/>
                    <a:pt x="576453" y="708787"/>
                  </a:cubicBezTo>
                  <a:lnTo>
                    <a:pt x="132334" y="708787"/>
                  </a:lnTo>
                  <a:cubicBezTo>
                    <a:pt x="59182" y="708787"/>
                    <a:pt x="0" y="649605"/>
                    <a:pt x="0" y="576453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721487" cy="721487"/>
            </a:xfrm>
            <a:custGeom>
              <a:avLst/>
              <a:gdLst/>
              <a:ahLst/>
              <a:cxnLst/>
              <a:rect l="l" t="t" r="r" b="b"/>
              <a:pathLst>
                <a:path w="721487" h="721487">
                  <a:moveTo>
                    <a:pt x="0" y="138684"/>
                  </a:moveTo>
                  <a:cubicBezTo>
                    <a:pt x="0" y="62103"/>
                    <a:pt x="62103" y="0"/>
                    <a:pt x="138684" y="0"/>
                  </a:cubicBezTo>
                  <a:lnTo>
                    <a:pt x="582803" y="0"/>
                  </a:lnTo>
                  <a:lnTo>
                    <a:pt x="582803" y="6350"/>
                  </a:lnTo>
                  <a:lnTo>
                    <a:pt x="582803" y="0"/>
                  </a:lnTo>
                  <a:cubicBezTo>
                    <a:pt x="659384" y="0"/>
                    <a:pt x="721487" y="62103"/>
                    <a:pt x="721487" y="138684"/>
                  </a:cubicBezTo>
                  <a:lnTo>
                    <a:pt x="715137" y="138684"/>
                  </a:lnTo>
                  <a:lnTo>
                    <a:pt x="721487" y="138684"/>
                  </a:lnTo>
                  <a:lnTo>
                    <a:pt x="721487" y="582803"/>
                  </a:lnTo>
                  <a:lnTo>
                    <a:pt x="715137" y="582803"/>
                  </a:lnTo>
                  <a:lnTo>
                    <a:pt x="721487" y="582803"/>
                  </a:lnTo>
                  <a:cubicBezTo>
                    <a:pt x="721487" y="659384"/>
                    <a:pt x="659384" y="721487"/>
                    <a:pt x="582803" y="721487"/>
                  </a:cubicBezTo>
                  <a:lnTo>
                    <a:pt x="582803" y="715137"/>
                  </a:lnTo>
                  <a:lnTo>
                    <a:pt x="582803" y="721487"/>
                  </a:lnTo>
                  <a:lnTo>
                    <a:pt x="138684" y="721487"/>
                  </a:lnTo>
                  <a:lnTo>
                    <a:pt x="138684" y="715137"/>
                  </a:lnTo>
                  <a:lnTo>
                    <a:pt x="138684" y="721487"/>
                  </a:lnTo>
                  <a:cubicBezTo>
                    <a:pt x="62103" y="721487"/>
                    <a:pt x="0" y="659384"/>
                    <a:pt x="0" y="582803"/>
                  </a:cubicBezTo>
                  <a:lnTo>
                    <a:pt x="0" y="138684"/>
                  </a:lnTo>
                  <a:lnTo>
                    <a:pt x="6350" y="138684"/>
                  </a:lnTo>
                  <a:lnTo>
                    <a:pt x="0" y="138684"/>
                  </a:lnTo>
                  <a:moveTo>
                    <a:pt x="12700" y="138684"/>
                  </a:moveTo>
                  <a:lnTo>
                    <a:pt x="12700" y="582803"/>
                  </a:lnTo>
                  <a:lnTo>
                    <a:pt x="6350" y="582803"/>
                  </a:lnTo>
                  <a:lnTo>
                    <a:pt x="12700" y="582803"/>
                  </a:lnTo>
                  <a:cubicBezTo>
                    <a:pt x="12700" y="652399"/>
                    <a:pt x="69088" y="708787"/>
                    <a:pt x="138684" y="708787"/>
                  </a:cubicBezTo>
                  <a:lnTo>
                    <a:pt x="582803" y="708787"/>
                  </a:lnTo>
                  <a:cubicBezTo>
                    <a:pt x="652399" y="708787"/>
                    <a:pt x="708787" y="652399"/>
                    <a:pt x="708787" y="582803"/>
                  </a:cubicBezTo>
                  <a:lnTo>
                    <a:pt x="708787" y="138684"/>
                  </a:lnTo>
                  <a:cubicBezTo>
                    <a:pt x="708787" y="69088"/>
                    <a:pt x="652399" y="12700"/>
                    <a:pt x="582803" y="12700"/>
                  </a:cubicBezTo>
                  <a:lnTo>
                    <a:pt x="138684" y="12700"/>
                  </a:lnTo>
                  <a:lnTo>
                    <a:pt x="138684" y="6350"/>
                  </a:lnTo>
                  <a:lnTo>
                    <a:pt x="138684" y="12700"/>
                  </a:lnTo>
                  <a:cubicBezTo>
                    <a:pt x="69088" y="12700"/>
                    <a:pt x="12700" y="69088"/>
                    <a:pt x="12700" y="138684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033686" y="8280798"/>
            <a:ext cx="354360" cy="442912"/>
            <a:chOff x="0" y="0"/>
            <a:chExt cx="472480" cy="590550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472440" cy="590550"/>
            </a:xfrm>
            <a:custGeom>
              <a:avLst/>
              <a:gdLst/>
              <a:ahLst/>
              <a:cxnLst/>
              <a:rect l="l" t="t" r="r" b="b"/>
              <a:pathLst>
                <a:path w="472440" h="590550">
                  <a:moveTo>
                    <a:pt x="0" y="0"/>
                  </a:moveTo>
                  <a:lnTo>
                    <a:pt x="472440" y="0"/>
                  </a:lnTo>
                  <a:lnTo>
                    <a:pt x="472440" y="590550"/>
                  </a:lnTo>
                  <a:lnTo>
                    <a:pt x="0" y="5905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815" r="-8" b="-815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1712862" y="8308033"/>
            <a:ext cx="3336726" cy="378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Détection</a:t>
            </a:r>
            <a:r>
              <a:rPr lang="en-US" sz="23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23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d'anomalies</a:t>
            </a:r>
            <a:r>
              <a:rPr lang="en-US" sz="23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12862" y="8761660"/>
            <a:ext cx="7283500" cy="1200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Distinguer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séismes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naturels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événements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atypiques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,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comme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les explosions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nucléaires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souterraines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, crucial pour la surveillance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internationale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et la recherche.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286875" y="8231684"/>
            <a:ext cx="541139" cy="541139"/>
            <a:chOff x="0" y="0"/>
            <a:chExt cx="721518" cy="721518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708787" cy="708787"/>
            </a:xfrm>
            <a:custGeom>
              <a:avLst/>
              <a:gdLst/>
              <a:ahLst/>
              <a:cxnLst/>
              <a:rect l="l" t="t" r="r" b="b"/>
              <a:pathLst>
                <a:path w="708787" h="708787">
                  <a:moveTo>
                    <a:pt x="0" y="132334"/>
                  </a:moveTo>
                  <a:cubicBezTo>
                    <a:pt x="0" y="59182"/>
                    <a:pt x="59182" y="0"/>
                    <a:pt x="132334" y="0"/>
                  </a:cubicBezTo>
                  <a:lnTo>
                    <a:pt x="576453" y="0"/>
                  </a:lnTo>
                  <a:cubicBezTo>
                    <a:pt x="649478" y="0"/>
                    <a:pt x="708787" y="59182"/>
                    <a:pt x="708787" y="132334"/>
                  </a:cubicBezTo>
                  <a:lnTo>
                    <a:pt x="708787" y="576453"/>
                  </a:lnTo>
                  <a:cubicBezTo>
                    <a:pt x="708787" y="649478"/>
                    <a:pt x="649605" y="708787"/>
                    <a:pt x="576453" y="708787"/>
                  </a:cubicBezTo>
                  <a:lnTo>
                    <a:pt x="132334" y="708787"/>
                  </a:lnTo>
                  <a:cubicBezTo>
                    <a:pt x="59182" y="708787"/>
                    <a:pt x="0" y="649605"/>
                    <a:pt x="0" y="576453"/>
                  </a:cubicBezTo>
                  <a:close/>
                </a:path>
              </a:pathLst>
            </a:custGeom>
            <a:solidFill>
              <a:srgbClr val="E6DED2">
                <a:alpha val="24706"/>
              </a:srgbClr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721487" cy="721487"/>
            </a:xfrm>
            <a:custGeom>
              <a:avLst/>
              <a:gdLst/>
              <a:ahLst/>
              <a:cxnLst/>
              <a:rect l="l" t="t" r="r" b="b"/>
              <a:pathLst>
                <a:path w="721487" h="721487">
                  <a:moveTo>
                    <a:pt x="0" y="138684"/>
                  </a:moveTo>
                  <a:cubicBezTo>
                    <a:pt x="0" y="62103"/>
                    <a:pt x="62103" y="0"/>
                    <a:pt x="138684" y="0"/>
                  </a:cubicBezTo>
                  <a:lnTo>
                    <a:pt x="582803" y="0"/>
                  </a:lnTo>
                  <a:lnTo>
                    <a:pt x="582803" y="6350"/>
                  </a:lnTo>
                  <a:lnTo>
                    <a:pt x="582803" y="0"/>
                  </a:lnTo>
                  <a:cubicBezTo>
                    <a:pt x="659384" y="0"/>
                    <a:pt x="721487" y="62103"/>
                    <a:pt x="721487" y="138684"/>
                  </a:cubicBezTo>
                  <a:lnTo>
                    <a:pt x="715137" y="138684"/>
                  </a:lnTo>
                  <a:lnTo>
                    <a:pt x="721487" y="138684"/>
                  </a:lnTo>
                  <a:lnTo>
                    <a:pt x="721487" y="582803"/>
                  </a:lnTo>
                  <a:lnTo>
                    <a:pt x="715137" y="582803"/>
                  </a:lnTo>
                  <a:lnTo>
                    <a:pt x="721487" y="582803"/>
                  </a:lnTo>
                  <a:cubicBezTo>
                    <a:pt x="721487" y="659384"/>
                    <a:pt x="659384" y="721487"/>
                    <a:pt x="582803" y="721487"/>
                  </a:cubicBezTo>
                  <a:lnTo>
                    <a:pt x="582803" y="715137"/>
                  </a:lnTo>
                  <a:lnTo>
                    <a:pt x="582803" y="721487"/>
                  </a:lnTo>
                  <a:lnTo>
                    <a:pt x="138684" y="721487"/>
                  </a:lnTo>
                  <a:lnTo>
                    <a:pt x="138684" y="715137"/>
                  </a:lnTo>
                  <a:lnTo>
                    <a:pt x="138684" y="721487"/>
                  </a:lnTo>
                  <a:cubicBezTo>
                    <a:pt x="62103" y="721487"/>
                    <a:pt x="0" y="659384"/>
                    <a:pt x="0" y="582803"/>
                  </a:cubicBezTo>
                  <a:lnTo>
                    <a:pt x="0" y="138684"/>
                  </a:lnTo>
                  <a:lnTo>
                    <a:pt x="6350" y="138684"/>
                  </a:lnTo>
                  <a:lnTo>
                    <a:pt x="0" y="138684"/>
                  </a:lnTo>
                  <a:moveTo>
                    <a:pt x="12700" y="138684"/>
                  </a:moveTo>
                  <a:lnTo>
                    <a:pt x="12700" y="582803"/>
                  </a:lnTo>
                  <a:lnTo>
                    <a:pt x="6350" y="582803"/>
                  </a:lnTo>
                  <a:lnTo>
                    <a:pt x="12700" y="582803"/>
                  </a:lnTo>
                  <a:cubicBezTo>
                    <a:pt x="12700" y="652399"/>
                    <a:pt x="69088" y="708787"/>
                    <a:pt x="138684" y="708787"/>
                  </a:cubicBezTo>
                  <a:lnTo>
                    <a:pt x="582803" y="708787"/>
                  </a:lnTo>
                  <a:cubicBezTo>
                    <a:pt x="652399" y="708787"/>
                    <a:pt x="708787" y="652399"/>
                    <a:pt x="708787" y="582803"/>
                  </a:cubicBezTo>
                  <a:lnTo>
                    <a:pt x="708787" y="138684"/>
                  </a:lnTo>
                  <a:cubicBezTo>
                    <a:pt x="708787" y="69088"/>
                    <a:pt x="652399" y="12700"/>
                    <a:pt x="582803" y="12700"/>
                  </a:cubicBezTo>
                  <a:lnTo>
                    <a:pt x="138684" y="12700"/>
                  </a:lnTo>
                  <a:lnTo>
                    <a:pt x="138684" y="6350"/>
                  </a:lnTo>
                  <a:lnTo>
                    <a:pt x="138684" y="12700"/>
                  </a:lnTo>
                  <a:cubicBezTo>
                    <a:pt x="69088" y="12700"/>
                    <a:pt x="12700" y="69088"/>
                    <a:pt x="12700" y="138684"/>
                  </a:cubicBezTo>
                  <a:close/>
                </a:path>
              </a:pathLst>
            </a:custGeom>
            <a:solidFill>
              <a:srgbClr val="CCC4B8"/>
            </a:solidFill>
          </p:spPr>
        </p: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9380265" y="8280798"/>
            <a:ext cx="354360" cy="442912"/>
            <a:chOff x="0" y="0"/>
            <a:chExt cx="472480" cy="590550"/>
          </a:xfrm>
        </p:grpSpPr>
        <p:sp>
          <p:nvSpPr>
            <p:cNvPr id="23" name="Freeform 23" descr="preencoded.png"/>
            <p:cNvSpPr/>
            <p:nvPr/>
          </p:nvSpPr>
          <p:spPr>
            <a:xfrm>
              <a:off x="0" y="0"/>
              <a:ext cx="472440" cy="590550"/>
            </a:xfrm>
            <a:custGeom>
              <a:avLst/>
              <a:gdLst/>
              <a:ahLst/>
              <a:cxnLst/>
              <a:rect l="l" t="t" r="r" b="b"/>
              <a:pathLst>
                <a:path w="472440" h="590550">
                  <a:moveTo>
                    <a:pt x="0" y="0"/>
                  </a:moveTo>
                  <a:lnTo>
                    <a:pt x="472440" y="0"/>
                  </a:lnTo>
                  <a:lnTo>
                    <a:pt x="472440" y="590550"/>
                  </a:lnTo>
                  <a:lnTo>
                    <a:pt x="0" y="5905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815" r="-8" b="-815"/>
              </a:stretch>
            </a:blipFill>
          </p:spPr>
        </p:sp>
      </p:grpSp>
      <p:sp>
        <p:nvSpPr>
          <p:cNvPr id="24" name="TextBox 24"/>
          <p:cNvSpPr txBox="1"/>
          <p:nvPr/>
        </p:nvSpPr>
        <p:spPr>
          <a:xfrm>
            <a:off x="10059441" y="8308033"/>
            <a:ext cx="3457724" cy="378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Prédiction de tsunamis :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059441" y="8761660"/>
            <a:ext cx="7283500" cy="822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Déterminer la probabilité qu'un séisme génère un tsunami, essentielle pour les systèmes d'alerte précoce.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Convergent Boundary">
                <a:extLst>
                  <a:ext uri="{FF2B5EF4-FFF2-40B4-BE49-F238E27FC236}">
                    <a16:creationId xmlns:a16="http://schemas.microsoft.com/office/drawing/2014/main" id="{C9450FC4-8A15-0232-6FBD-5F57EEBF126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04138429"/>
                  </p:ext>
                </p:extLst>
              </p:nvPr>
            </p:nvGraphicFramePr>
            <p:xfrm>
              <a:off x="9783482" y="236423"/>
              <a:ext cx="9638577" cy="804592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9638577" cy="8045921"/>
                    </a:xfrm>
                    <a:prstGeom prst="rect">
                      <a:avLst/>
                    </a:prstGeom>
                  </am3d:spPr>
                  <am3d:camera>
                    <am3d:pos x="0" y="0" z="6116657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299" d="1000000"/>
                    <am3d:preTrans dx="6355422" dy="-1412105" dz="-307747"/>
                    <am3d:scale>
                      <am3d:sx n="1000000" d="1000000"/>
                      <am3d:sy n="1000000" d="1000000"/>
                      <am3d:sz n="1000000" d="1000000"/>
                    </am3d:scale>
                    <am3d:rot ax="1796153" ay="-1337225" az="-73917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02982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Convergent Boundary">
                <a:extLst>
                  <a:ext uri="{FF2B5EF4-FFF2-40B4-BE49-F238E27FC236}">
                    <a16:creationId xmlns:a16="http://schemas.microsoft.com/office/drawing/2014/main" id="{C9450FC4-8A15-0232-6FBD-5F57EEBF126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83482" y="236423"/>
                <a:ext cx="9638577" cy="8045921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6"/>
          <p:cNvSpPr txBox="1"/>
          <p:nvPr/>
        </p:nvSpPr>
        <p:spPr>
          <a:xfrm>
            <a:off x="992238" y="2529036"/>
            <a:ext cx="10742562" cy="1230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75"/>
              </a:lnSpc>
            </a:pPr>
            <a:r>
              <a:rPr lang="en-US" sz="3875" b="1" dirty="0">
                <a:solidFill>
                  <a:srgbClr val="3A3A3A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PROJET 1 : DÉTECTION D'ANOMALIES DANS LES DONNÉES SISMIQUES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4017317"/>
            <a:ext cx="4666506" cy="484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Problématique Spécifique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4787801"/>
            <a:ext cx="9445526" cy="1276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Objectif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Concevoir un modèle de Machine Learning pour identifier des événements sismiques "anormaux" (ex: explosions nucléaires) parmi les séismes naturels, en utilisant la profondeur et la magnitude.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6065341"/>
            <a:ext cx="9445526" cy="1673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Pourquoi la détection d'anomalies ?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Crucial pour la vérification des traités d'interdiction des essais nucléaires et pour une meilleure compréhension scientifique des signatures sismiques distinctes. Des nuances subtiles peuvent être capturées par les algorithmes.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992238" y="1790700"/>
            <a:ext cx="4570362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3200" b="1" dirty="0">
                <a:solidFill>
                  <a:srgbClr val="3A3A3A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JEU DE DONNÉES : EARTHQUAKE.CSV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2758231"/>
            <a:ext cx="7849195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Source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Fichier earthquake.csv, un échantillon de données sismologiques.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638847"/>
            <a:ext cx="7849195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Contenu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Enregistrements d'événements sismiques.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122539"/>
            <a:ext cx="7849195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Caractéristiques utilisées 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4606230"/>
            <a:ext cx="7849195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0824" lvl="2" indent="-240275" algn="l">
              <a:lnSpc>
                <a:spcPts val="3125"/>
              </a:lnSpc>
              <a:buFont typeface="Arial"/>
              <a:buChar char="⚬"/>
            </a:pP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Depth (Profondeur en km) : Point d'origine de l'événement. Les explosions nucléaires sont souvent peu profondes.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5486846"/>
            <a:ext cx="7849195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0824" lvl="2" indent="-240275" algn="l">
              <a:lnSpc>
                <a:spcPts val="3125"/>
              </a:lnSpc>
              <a:buFont typeface="Arial"/>
              <a:buChar char="⚬"/>
            </a:pP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Magnitude (Magnitude) : Énergie libérée par l'événement.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5970537"/>
            <a:ext cx="7849195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0824" lvl="2" indent="-240275" algn="l">
              <a:lnSpc>
                <a:spcPts val="3125"/>
              </a:lnSpc>
              <a:buFont typeface="Arial"/>
              <a:buChar char="⚬"/>
            </a:pP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Type : Catégorise l'événement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2238" y="6454229"/>
            <a:ext cx="7849195" cy="1276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Nettoyage des données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Suppression des lignes avec valeurs manquantes dans Depth et Magnitude pour garantir l'intégrité des données.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8719523" y="1488131"/>
            <a:ext cx="9353566" cy="6234115"/>
            <a:chOff x="0" y="0"/>
            <a:chExt cx="10465593" cy="6975277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10465562" cy="6975221"/>
            </a:xfrm>
            <a:custGeom>
              <a:avLst/>
              <a:gdLst/>
              <a:ahLst/>
              <a:cxnLst/>
              <a:rect l="l" t="t" r="r" b="b"/>
              <a:pathLst>
                <a:path w="10465562" h="6975221">
                  <a:moveTo>
                    <a:pt x="0" y="0"/>
                  </a:moveTo>
                  <a:lnTo>
                    <a:pt x="10465562" y="0"/>
                  </a:lnTo>
                  <a:lnTo>
                    <a:pt x="10465562" y="6975221"/>
                  </a:lnTo>
                  <a:lnTo>
                    <a:pt x="0" y="69752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7" r="-17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932706" y="631626"/>
            <a:ext cx="6855470" cy="85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dirty="0">
                <a:solidFill>
                  <a:srgbClr val="3A3A3A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ANALYSE EXPLORATOIRE DES DONNÉES (AED)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32706" y="1483667"/>
            <a:ext cx="7926884" cy="1186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Visualisation :</a:t>
            </a: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Diagramme de dispersion (scatterplot) de la Magnitude vs Depth, coloré par Type, pour comprendre les relations.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2706" y="2684561"/>
            <a:ext cx="7926884" cy="439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Observations clés 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32706" y="3139231"/>
            <a:ext cx="7926884" cy="812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1973" lvl="2" indent="-233991" algn="l">
              <a:lnSpc>
                <a:spcPts val="2937"/>
              </a:lnSpc>
              <a:buFont typeface="Arial"/>
              <a:buChar char="⚬"/>
            </a:pP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Les séismes naturels (Earthquake) forment des regroupements typiques.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2706" y="3967014"/>
            <a:ext cx="7926884" cy="1186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1973" lvl="2" indent="-233991" algn="l">
              <a:lnSpc>
                <a:spcPts val="2937"/>
              </a:lnSpc>
              <a:buFont typeface="Arial"/>
              <a:buChar char="⚬"/>
            </a:pP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Les explosions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nucléaires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(Nuclear Explosion)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apparaissent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souvent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comme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des points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isolés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ou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des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groupes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distincts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,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facilitant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leur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détection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812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comme</a:t>
            </a:r>
            <a:r>
              <a:rPr lang="en-US" sz="181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anomalies.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32706" y="5167907"/>
            <a:ext cx="7926884" cy="1186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3348" lvl="1" indent="-136674" algn="l">
              <a:lnSpc>
                <a:spcPts val="2937"/>
              </a:lnSpc>
              <a:buFont typeface="Arial"/>
              <a:buChar char="•"/>
            </a:pPr>
            <a:r>
              <a:rPr lang="en-US" sz="1812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Importance :</a:t>
            </a:r>
            <a:r>
              <a:rPr lang="en-US" sz="1812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L'AED permet de comprendre la distribution des données, d'identifier visuellement les séparations potentielles et de guider le choix du modèle.</a:t>
            </a:r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9437935" y="1602730"/>
            <a:ext cx="7926884" cy="8362801"/>
            <a:chOff x="0" y="0"/>
            <a:chExt cx="10569178" cy="11150402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10569194" cy="11150346"/>
            </a:xfrm>
            <a:custGeom>
              <a:avLst/>
              <a:gdLst/>
              <a:ahLst/>
              <a:cxnLst/>
              <a:rect l="l" t="t" r="r" b="b"/>
              <a:pathLst>
                <a:path w="10569194" h="11150346">
                  <a:moveTo>
                    <a:pt x="0" y="0"/>
                  </a:moveTo>
                  <a:lnTo>
                    <a:pt x="10569194" y="0"/>
                  </a:lnTo>
                  <a:lnTo>
                    <a:pt x="10569194" y="11150346"/>
                  </a:lnTo>
                  <a:lnTo>
                    <a:pt x="0" y="111503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4" b="-14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546944" y="356890"/>
            <a:ext cx="13550056" cy="3004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3200" b="1" dirty="0">
                <a:solidFill>
                  <a:srgbClr val="3A3A3A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MODÈLE DE MACHINE LEARNING : ISOLATION FOREST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46944" y="880319"/>
            <a:ext cx="8430369" cy="553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60238" lvl="1" indent="-80119" algn="l">
              <a:buFont typeface="Arial"/>
              <a:buChar char="•"/>
            </a:pPr>
            <a:r>
              <a:rPr lang="en-US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Type de </a:t>
            </a:r>
            <a:r>
              <a:rPr lang="en-US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problème</a:t>
            </a:r>
            <a:r>
              <a:rPr lang="en-US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Détection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d'anomalies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(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apprentissage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non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supervisé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/semi-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supervisé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).</a:t>
            </a:r>
          </a:p>
          <a:p>
            <a:pPr marL="160238" lvl="1" indent="-80119">
              <a:buFont typeface="Arial"/>
              <a:buChar char="•"/>
            </a:pPr>
            <a:r>
              <a:rPr lang="en-US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Algorithme</a:t>
            </a:r>
            <a:r>
              <a:rPr lang="en-US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</a:t>
            </a:r>
            <a:r>
              <a:rPr lang="en-US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choisi</a:t>
            </a:r>
            <a:r>
              <a:rPr lang="en-US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Isolation Forest,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efficace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pour les données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multidimensionnelles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.</a:t>
            </a:r>
          </a:p>
          <a:p>
            <a:pPr marL="160238" lvl="1" indent="-80119">
              <a:buFont typeface="Arial"/>
              <a:buChar char="•"/>
            </a:pPr>
            <a:r>
              <a:rPr lang="en-US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Principe :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Isole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les anomalies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en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construisant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des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arbres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décision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. Les anomalies,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étant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rares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et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distinctes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,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sont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plus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faciles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à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isoler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avec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moins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 partitions que les points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normaux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. Le "score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d'anomalie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"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est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basé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sur la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facilité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d'isolation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.</a:t>
            </a:r>
          </a:p>
          <a:p>
            <a:pPr marL="160238" lvl="1" indent="-80119">
              <a:buFont typeface="Arial"/>
              <a:buChar char="•"/>
            </a:pPr>
            <a:r>
              <a:rPr lang="en-US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Entraînement</a:t>
            </a:r>
            <a:r>
              <a:rPr lang="en-US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modèle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est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entraîné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uniquement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sur les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séismes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naturels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(Type == 'Earthquake') pour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apprendre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la "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normalité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".</a:t>
            </a:r>
          </a:p>
          <a:p>
            <a:pPr marL="160238" lvl="1" indent="-80119">
              <a:buFont typeface="Arial"/>
              <a:buChar char="•"/>
            </a:pPr>
            <a:r>
              <a:rPr lang="en-US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Normalisation</a:t>
            </a:r>
            <a:r>
              <a:rPr lang="en-US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StandardScaler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est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utilisé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pour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normaliser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Depth et Magnitude,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assurant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que les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échelles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n'affectent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pas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l'apprentissage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.</a:t>
            </a:r>
          </a:p>
          <a:p>
            <a:pPr marL="160238" lvl="1" indent="-80119">
              <a:buFont typeface="Arial"/>
              <a:buChar char="•"/>
            </a:pPr>
            <a:r>
              <a:rPr lang="en-US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Paramètre</a:t>
            </a:r>
            <a:r>
              <a:rPr lang="en-US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contamination :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Estimé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par la proportion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d'explosions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nucléaires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dans le dataset original, il aide à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définir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un </a:t>
            </a:r>
            <a:r>
              <a:rPr lang="en-US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seuil</a:t>
            </a:r>
            <a:r>
              <a:rPr lang="en-US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 classification.</a:t>
            </a:r>
          </a:p>
          <a:p>
            <a:pPr marL="160238" lvl="1" indent="-80119">
              <a:buFont typeface="Arial"/>
              <a:buChar char="•"/>
            </a:pPr>
            <a:endParaRPr lang="en-US" dirty="0">
              <a:solidFill>
                <a:srgbClr val="4C4C4C"/>
              </a:solidFill>
              <a:latin typeface="Noto Serif"/>
              <a:ea typeface="Noto Serif"/>
              <a:cs typeface="Noto Serif"/>
              <a:sym typeface="Noto Serif"/>
            </a:endParaRPr>
          </a:p>
          <a:p>
            <a:pPr marL="160238" lvl="1" indent="-80119">
              <a:buFont typeface="Arial"/>
              <a:buChar char="•"/>
            </a:pPr>
            <a:endParaRPr lang="en-US" dirty="0">
              <a:solidFill>
                <a:srgbClr val="4C4C4C"/>
              </a:solidFill>
              <a:latin typeface="Noto Serif"/>
              <a:ea typeface="Noto Serif"/>
              <a:cs typeface="Noto Serif"/>
              <a:sym typeface="Noto Serif"/>
            </a:endParaRPr>
          </a:p>
          <a:p>
            <a:pPr marL="160238" lvl="1" indent="-80119">
              <a:buFont typeface="Arial"/>
              <a:buChar char="•"/>
            </a:pPr>
            <a:endParaRPr lang="en-US" dirty="0">
              <a:solidFill>
                <a:srgbClr val="4C4C4C"/>
              </a:solidFill>
              <a:latin typeface="Noto Serif"/>
              <a:ea typeface="Noto Serif"/>
              <a:cs typeface="Noto Serif"/>
              <a:sym typeface="Noto Serif"/>
            </a:endParaRPr>
          </a:p>
          <a:p>
            <a:pPr marL="160238" lvl="1" indent="-80119" algn="l">
              <a:buFont typeface="Arial"/>
              <a:buChar char="•"/>
            </a:pPr>
            <a:endParaRPr lang="en-US" dirty="0">
              <a:solidFill>
                <a:srgbClr val="4C4C4C"/>
              </a:solidFill>
              <a:latin typeface="Noto Serif"/>
              <a:ea typeface="Noto Serif"/>
              <a:cs typeface="Noto Serif"/>
              <a:sym typeface="Noto Serif"/>
            </a:endParaRPr>
          </a:p>
          <a:p>
            <a:pPr marL="160238" lvl="1" indent="-80119" algn="l">
              <a:buFont typeface="Arial"/>
              <a:buChar char="•"/>
            </a:pPr>
            <a:endParaRPr lang="en-US" dirty="0">
              <a:solidFill>
                <a:srgbClr val="4C4C4C"/>
              </a:solidFill>
              <a:latin typeface="Noto Serif"/>
              <a:ea typeface="Noto Serif"/>
              <a:cs typeface="Noto Serif"/>
              <a:sym typeface="Noto Serif"/>
            </a:endParaRP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8940870" y="776585"/>
            <a:ext cx="8430369" cy="8733830"/>
            <a:chOff x="0" y="0"/>
            <a:chExt cx="11240492" cy="11645107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1240516" cy="11645138"/>
            </a:xfrm>
            <a:custGeom>
              <a:avLst/>
              <a:gdLst/>
              <a:ahLst/>
              <a:cxnLst/>
              <a:rect l="l" t="t" r="r" b="b"/>
              <a:pathLst>
                <a:path w="11240516" h="11645138">
                  <a:moveTo>
                    <a:pt x="0" y="0"/>
                  </a:moveTo>
                  <a:lnTo>
                    <a:pt x="11240516" y="0"/>
                  </a:lnTo>
                  <a:lnTo>
                    <a:pt x="11240516" y="11645138"/>
                  </a:lnTo>
                  <a:lnTo>
                    <a:pt x="0" y="116451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7" b="-7"/>
              </a:stretch>
            </a:blipFill>
          </p:spPr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394B6A1-3A14-37D2-4BC9-D60164BB9FE9}"/>
              </a:ext>
            </a:extLst>
          </p:cNvPr>
          <p:cNvGrpSpPr/>
          <p:nvPr/>
        </p:nvGrpSpPr>
        <p:grpSpPr>
          <a:xfrm>
            <a:off x="546944" y="5335609"/>
            <a:ext cx="17370325" cy="6157007"/>
            <a:chOff x="370733" y="10111295"/>
            <a:chExt cx="17370325" cy="3486168"/>
          </a:xfrm>
        </p:grpSpPr>
        <p:sp>
          <p:nvSpPr>
            <p:cNvPr id="15" name="TextBox 15"/>
            <p:cNvSpPr txBox="1"/>
            <p:nvPr/>
          </p:nvSpPr>
          <p:spPr>
            <a:xfrm>
              <a:off x="370733" y="10111295"/>
              <a:ext cx="10054400" cy="16250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000"/>
                </a:lnSpc>
              </a:pPr>
              <a:r>
                <a:rPr lang="en-US" sz="2800" b="1" dirty="0">
                  <a:solidFill>
                    <a:srgbClr val="3A3A3A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PROCESSUS D'ENTRAÎNEMENT DU MODEL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70733" y="10273799"/>
              <a:ext cx="8081713" cy="33236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60238" lvl="1" indent="-80119" algn="l">
                <a:lnSpc>
                  <a:spcPct val="150000"/>
                </a:lnSpc>
                <a:buFont typeface="Arial"/>
                <a:buChar char="•"/>
              </a:pP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Chargement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des données :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Lecture de earthquake.csv dans un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DataFrame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Pandas.</a:t>
              </a: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Sélection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des </a:t>
              </a: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caractéristiques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Depth, Magnitude, Type.</a:t>
              </a: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Nettoyage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Suppression des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NaN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dans les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colonnes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sélectionnées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.</a:t>
              </a: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Préparation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des données </a:t>
              </a: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d'entraînement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Filtrage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pour ne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garder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que les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séismes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naturels</a:t>
              </a:r>
              <a:endParaRPr lang="en-US" sz="1600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Normalisation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StandardScaler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ajusté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sur les données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d'entraînement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.</a:t>
              </a: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Calcul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du </a:t>
              </a: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taux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de contamination :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Proportion des explosions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nucléaires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.</a:t>
              </a: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Initialisation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et </a:t>
              </a: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entraînement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du </a:t>
              </a: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modèle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IsolationForest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entraîné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sur les données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normalisées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.</a:t>
              </a: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r>
                <a:rPr lang="en-US" sz="1600" b="1" dirty="0" err="1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Sauvegarde</a:t>
              </a:r>
              <a:r>
                <a:rPr lang="en-US" sz="1600" b="1" dirty="0">
                  <a:solidFill>
                    <a:srgbClr val="4C4C4C"/>
                  </a:solidFill>
                  <a:latin typeface="Noto Serif Bold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Le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modèle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(anomaly\_detector\_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model.joblib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) et le scaler (data\_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scaler.joblib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)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sont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sauvegardés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pour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une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600" dirty="0" err="1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réutilisation</a:t>
              </a:r>
              <a:r>
                <a:rPr lang="en-US" sz="1600" dirty="0">
                  <a:solidFill>
                    <a:srgbClr val="4C4C4C"/>
                  </a:solidFill>
                  <a:latin typeface="Noto Serif"/>
                  <a:ea typeface="Noto Serif"/>
                  <a:cs typeface="Noto Serif"/>
                  <a:sym typeface="Noto Serif"/>
                </a:rPr>
                <a:t>.</a:t>
              </a: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endParaRPr lang="en-US" sz="1600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endParaRPr lang="en-US" sz="1600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ct val="150000"/>
                </a:lnSpc>
                <a:buFont typeface="Arial"/>
                <a:buChar char="•"/>
              </a:pPr>
              <a:endParaRPr lang="en-US" sz="1600" b="1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  <a:p>
              <a:pPr marL="160238" lvl="1" indent="-80119" algn="l">
                <a:lnSpc>
                  <a:spcPct val="150000"/>
                </a:lnSpc>
                <a:buFont typeface="Arial"/>
                <a:buChar char="•"/>
              </a:pPr>
              <a:endParaRPr lang="en-US" sz="1600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546944" y="10731699"/>
              <a:ext cx="17194114" cy="11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6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546944" y="10998250"/>
              <a:ext cx="17194114" cy="11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6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546944" y="11264801"/>
              <a:ext cx="17194114" cy="11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6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546944" y="11531352"/>
              <a:ext cx="17194114" cy="11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6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546944" y="11797903"/>
              <a:ext cx="17194114" cy="11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6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546944" y="12064454"/>
              <a:ext cx="17194114" cy="11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6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546944" y="12331005"/>
              <a:ext cx="17194114" cy="11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62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430002" y="-260573"/>
            <a:ext cx="7014499" cy="10808146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92238" y="2095500"/>
            <a:ext cx="7912894" cy="1256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5"/>
              </a:lnSpc>
            </a:pPr>
            <a:r>
              <a:rPr lang="en-US" sz="4400" b="1" dirty="0">
                <a:solidFill>
                  <a:srgbClr val="3A3A3A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PROJET 2 : PRÉDICTION DE TSUNAMIS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302621"/>
            <a:ext cx="4666506" cy="484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3A3A3A"/>
                </a:solidFill>
                <a:latin typeface="Noto Serif"/>
                <a:ea typeface="Noto Serif"/>
                <a:cs typeface="Noto Serif"/>
                <a:sym typeface="Noto Serif"/>
              </a:rPr>
              <a:t>Problématique Spécifique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5073104"/>
            <a:ext cx="9445526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Objectif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Développer un modèle de classification pour prédire si un séisme générera un tsunami, basé sur sa magnitude et sa profondeur.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5953720"/>
            <a:ext cx="9445526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 dirty="0" err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Enjeu</a:t>
            </a:r>
            <a:r>
              <a:rPr lang="en-US" sz="1937" b="1" dirty="0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: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Une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prédiction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rapide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et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fiable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est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vitale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pour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déclencher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des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alertes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précoces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et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évacuer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les populations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côtières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,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sauvant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</a:t>
            </a:r>
            <a:r>
              <a:rPr lang="en-US" sz="1937" dirty="0" err="1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ainsi</a:t>
            </a:r>
            <a:r>
              <a:rPr lang="en-US" sz="1937" dirty="0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des vies.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992238" y="842399"/>
            <a:ext cx="6797725" cy="929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3600" b="1" dirty="0">
                <a:solidFill>
                  <a:srgbClr val="3A3A3A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JEU DE DONNÉES : TSUNAMI_DATASET.CSV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2217390"/>
            <a:ext cx="7849195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Source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Fichier tsunami\_dataset.csv, contenant des enregistrements de séismes et tsunamis associés.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098006"/>
            <a:ext cx="7849195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Contenu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Informations sur les séismes et leur potentiel tsunamigénique.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3978623"/>
            <a:ext cx="7849195" cy="482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Caractéristiques utilisées 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4462314"/>
            <a:ext cx="7849195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0824" lvl="2" indent="-240275" algn="l">
              <a:lnSpc>
                <a:spcPts val="3125"/>
              </a:lnSpc>
              <a:buFont typeface="Arial"/>
              <a:buChar char="⚬"/>
            </a:pP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EQ\_MAGNITUDE (Magnitude du séisme) : Facteur clé pour la génération de tsunamis.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5342930"/>
            <a:ext cx="7849195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0824" lvl="2" indent="-240275" algn="l">
              <a:lnSpc>
                <a:spcPts val="3125"/>
              </a:lnSpc>
              <a:buFont typeface="Arial"/>
              <a:buChar char="⚬"/>
            </a:pP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EQ\_DEPTH (Profondeur du séisme) : Les séismes peu profonds sont plus efficaces pour générer des tsunamis.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6223546"/>
            <a:ext cx="7849195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0824" lvl="2" indent="-240275" algn="l">
              <a:lnSpc>
                <a:spcPts val="3125"/>
              </a:lnSpc>
              <a:buFont typeface="Arial"/>
              <a:buChar char="⚬"/>
            </a:pP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TS\_INTENSITY (Intensité du tsunami) : Utilisée pour créer la variable cible.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2238" y="7104161"/>
            <a:ext cx="7849195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Variable Cible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TSUNAMI\_EVENT (Binaire : 1 si tsunami, 0 sinon), dérivée de TS\_INTENSITY &gt; 0.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92238" y="7984777"/>
            <a:ext cx="7849195" cy="8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125"/>
              </a:lnSpc>
              <a:buFont typeface="Arial"/>
              <a:buChar char="•"/>
            </a:pPr>
            <a:r>
              <a:rPr lang="en-US" sz="1937" b="1">
                <a:solidFill>
                  <a:srgbClr val="4C4C4C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Nettoyage des données :</a:t>
            </a:r>
            <a:r>
              <a:rPr lang="en-US" sz="1937">
                <a:solidFill>
                  <a:srgbClr val="4C4C4C"/>
                </a:solidFill>
                <a:latin typeface="Noto Serif"/>
                <a:ea typeface="Noto Serif"/>
                <a:cs typeface="Noto Serif"/>
                <a:sym typeface="Noto Serif"/>
              </a:rPr>
              <a:t> Suppression des lignes avec valeurs manquantes dans les colonnes clés.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9456092" y="2358926"/>
            <a:ext cx="7849195" cy="5295454"/>
            <a:chOff x="0" y="0"/>
            <a:chExt cx="10465593" cy="7060605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0465562" cy="7060565"/>
            </a:xfrm>
            <a:custGeom>
              <a:avLst/>
              <a:gdLst/>
              <a:ahLst/>
              <a:cxnLst/>
              <a:rect l="l" t="t" r="r" b="b"/>
              <a:pathLst>
                <a:path w="10465562" h="7060565">
                  <a:moveTo>
                    <a:pt x="0" y="0"/>
                  </a:moveTo>
                  <a:lnTo>
                    <a:pt x="10465562" y="0"/>
                  </a:lnTo>
                  <a:lnTo>
                    <a:pt x="10465562" y="7060565"/>
                  </a:lnTo>
                  <a:lnTo>
                    <a:pt x="0" y="70605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" b="-8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9436150" y="1444403"/>
            <a:ext cx="8432750" cy="8576072"/>
            <a:chOff x="0" y="0"/>
            <a:chExt cx="11243667" cy="11434763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11243691" cy="11434826"/>
            </a:xfrm>
            <a:custGeom>
              <a:avLst/>
              <a:gdLst/>
              <a:ahLst/>
              <a:cxnLst/>
              <a:rect l="l" t="t" r="r" b="b"/>
              <a:pathLst>
                <a:path w="11243691" h="11434826">
                  <a:moveTo>
                    <a:pt x="0" y="0"/>
                  </a:moveTo>
                  <a:lnTo>
                    <a:pt x="11243691" y="0"/>
                  </a:lnTo>
                  <a:lnTo>
                    <a:pt x="11243691" y="11434826"/>
                  </a:lnTo>
                  <a:lnTo>
                    <a:pt x="0" y="114348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" r="-2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361950" y="697316"/>
            <a:ext cx="17981134" cy="313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3600" b="1" dirty="0">
                <a:solidFill>
                  <a:srgbClr val="3A3A3A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rPr>
              <a:t>MODÈLE DE MACHINE LEARNING : RANDOMFORESTCLASSIFIER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9ED0F42-EE21-639B-DD36-DDD61824EEAE}"/>
              </a:ext>
            </a:extLst>
          </p:cNvPr>
          <p:cNvGrpSpPr/>
          <p:nvPr/>
        </p:nvGrpSpPr>
        <p:grpSpPr>
          <a:xfrm>
            <a:off x="361950" y="1774101"/>
            <a:ext cx="9019116" cy="4134978"/>
            <a:chOff x="381000" y="2185083"/>
            <a:chExt cx="8978549" cy="1706373"/>
          </a:xfrm>
        </p:grpSpPr>
        <p:sp>
          <p:nvSpPr>
            <p:cNvPr id="7" name="TextBox 7"/>
            <p:cNvSpPr txBox="1"/>
            <p:nvPr/>
          </p:nvSpPr>
          <p:spPr>
            <a:xfrm>
              <a:off x="381000" y="2185083"/>
              <a:ext cx="8978549" cy="170637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Type de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problème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Classification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binaire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("tsunami"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ou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"pas de tsunami").</a:t>
              </a:r>
            </a:p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Algorithme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choisi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RandomForestClassifier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, un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algorithme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d'apprentissage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en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ensemble performant.</a:t>
              </a: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Pourquoi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RandomForest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?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Robuste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,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gère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les relations non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linéaires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,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moins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sujet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au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surapprentissage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, et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peut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estimer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l'importance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des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caractéristiques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.</a:t>
              </a: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Division des données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Le dataset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est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divisé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en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ensembles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d'entraînement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et de test (train\_test\_split) avec stratify=y pour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maintenir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la proportion des classes, crucial pour les classes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déséquilibrées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.</a:t>
              </a: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Pondération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des classes (class\_weight='balanced')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Gère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le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déséquilibre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des classes (les tsunamis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sont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rares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)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en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donnant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plus de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poids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à la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classe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minoritaire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,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améliorant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ainsi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la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détection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des tsunamis.</a:t>
              </a: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381000" y="2450740"/>
              <a:ext cx="8432750" cy="96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81000" y="2716399"/>
              <a:ext cx="8432750" cy="96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81000" y="3200090"/>
              <a:ext cx="8432750" cy="96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81000" y="3683782"/>
              <a:ext cx="8432750" cy="96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6AC1A8C-CFE4-198A-07D1-C5AECEDA9A44}"/>
              </a:ext>
            </a:extLst>
          </p:cNvPr>
          <p:cNvGrpSpPr/>
          <p:nvPr/>
        </p:nvGrpSpPr>
        <p:grpSpPr>
          <a:xfrm>
            <a:off x="361950" y="5856564"/>
            <a:ext cx="17293214" cy="5318638"/>
            <a:chOff x="285768" y="6822858"/>
            <a:chExt cx="17293214" cy="3203757"/>
          </a:xfrm>
        </p:grpSpPr>
        <p:sp>
          <p:nvSpPr>
            <p:cNvPr id="14" name="TextBox 14"/>
            <p:cNvSpPr txBox="1"/>
            <p:nvPr/>
          </p:nvSpPr>
          <p:spPr>
            <a:xfrm>
              <a:off x="381000" y="6822858"/>
              <a:ext cx="8923884" cy="15449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000"/>
                </a:lnSpc>
              </a:pPr>
              <a:r>
                <a:rPr lang="en-US" b="1" dirty="0">
                  <a:solidFill>
                    <a:srgbClr val="3A3A3A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PROCESSUS D'ENTRAÎNEMENT Du Model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85768" y="7273211"/>
              <a:ext cx="8684935" cy="275340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Chargement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des données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Lecture de tsunami\_dataset.csv,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en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spécifiant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les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colonnes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pertinentes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.</a:t>
              </a: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Nettoyage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Suppression des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NaN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dans les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colonnes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clés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.</a:t>
              </a: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Création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de la variable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cible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TSUNAMI\_EVENT (1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si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TS\_INTENSITY &gt; 0, 0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sinon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).</a:t>
              </a: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Définition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des features (X) et de la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cible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(y).</a:t>
              </a: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Division des données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train\_test\_split pour les ensembles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d'entraînement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et de test, avec stratification.</a:t>
              </a: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Initialisation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et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entraînement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du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modèle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RandomForestClassifier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entraîné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sur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l'ensemble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d'entraînement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avec class\_weight='balanced’.</a:t>
              </a:r>
            </a:p>
            <a:p>
              <a:pPr marL="80119" lvl="1">
                <a:lnSpc>
                  <a:spcPts val="1687"/>
                </a:lnSpc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Évaluation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du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modèle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Prédictions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sur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l'ensemble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de test et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évaluation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via classification\_report (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précision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, rappel, F1-score, exactitude).</a:t>
              </a:r>
            </a:p>
            <a:p>
              <a:pPr marL="80119" lvl="1">
                <a:lnSpc>
                  <a:spcPts val="1687"/>
                </a:lnSpc>
              </a:pP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Sauvegarde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 Bold"/>
                  <a:cs typeface="Noto Serif Bold"/>
                  <a:sym typeface="Noto Serif Bold"/>
                </a:rPr>
                <a:t> :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Le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modèle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entraîné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(tsunami\_predictor\_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model.joblib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)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est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sauvegardé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pour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une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</a:t>
              </a:r>
              <a:r>
                <a:rPr lang="en-US" sz="1400" b="1" dirty="0" err="1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utilisation</a:t>
              </a:r>
              <a:r>
                <a:rPr lang="en-US" sz="1400" b="1" dirty="0">
                  <a:solidFill>
                    <a:srgbClr val="4C4C4C"/>
                  </a:solidFill>
                  <a:latin typeface="Arial Black" panose="020B0A04020102020204" pitchFamily="34" charset="0"/>
                  <a:ea typeface="Noto Serif"/>
                  <a:cs typeface="Noto Serif"/>
                  <a:sym typeface="Noto Serif"/>
                </a:rPr>
                <a:t> future.</a:t>
              </a:r>
            </a:p>
            <a:p>
              <a:pPr marL="80119" lvl="1">
                <a:lnSpc>
                  <a:spcPts val="1687"/>
                </a:lnSpc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80119" lvl="1">
                <a:lnSpc>
                  <a:spcPts val="1687"/>
                </a:lnSpc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80119" lvl="1">
                <a:lnSpc>
                  <a:spcPts val="1687"/>
                </a:lnSpc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 Bold"/>
                <a:cs typeface="Noto Serif Bold"/>
                <a:sym typeface="Noto Serif Bold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 Bold"/>
                <a:cs typeface="Noto Serif Bold"/>
                <a:sym typeface="Noto Serif Bold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40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81000" y="7538870"/>
              <a:ext cx="17197982" cy="119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80119" lvl="1" algn="l">
                <a:lnSpc>
                  <a:spcPts val="1687"/>
                </a:lnSpc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81000" y="7804528"/>
              <a:ext cx="17197982" cy="119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81000" y="8070186"/>
              <a:ext cx="17197982" cy="119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 Bold"/>
                <a:cs typeface="Noto Serif Bold"/>
                <a:sym typeface="Noto Serif Bold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381000" y="8335844"/>
              <a:ext cx="17197982" cy="119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381000" y="8601503"/>
              <a:ext cx="17197982" cy="119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81000" y="8867162"/>
              <a:ext cx="17197982" cy="119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381000" y="9132819"/>
              <a:ext cx="17197982" cy="119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60238" lvl="1" indent="-80119" algn="l">
                <a:lnSpc>
                  <a:spcPts val="1687"/>
                </a:lnSpc>
                <a:buFont typeface="Arial"/>
                <a:buChar char="•"/>
              </a:pPr>
              <a:endParaRPr lang="en-US" sz="1050" b="1" dirty="0">
                <a:solidFill>
                  <a:srgbClr val="4C4C4C"/>
                </a:solidFill>
                <a:latin typeface="Arial Black" panose="020B0A04020102020204" pitchFamily="34" charset="0"/>
                <a:ea typeface="Noto Serif"/>
                <a:cs typeface="Noto Serif"/>
                <a:sym typeface="Noto Serif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Vue">
  <a:themeElements>
    <a:clrScheme name="Vue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ue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ue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TM03457515[[fn=Vue]]</Template>
  <TotalTime>78</TotalTime>
  <Words>1385</Words>
  <Application>Microsoft Office PowerPoint</Application>
  <PresentationFormat>Personnalisé</PresentationFormat>
  <Paragraphs>140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8" baseType="lpstr">
      <vt:lpstr>Noto Serif Bold</vt:lpstr>
      <vt:lpstr>Noto Serif</vt:lpstr>
      <vt:lpstr>Arial</vt:lpstr>
      <vt:lpstr>Calibri</vt:lpstr>
      <vt:lpstr>Century Schoolbook</vt:lpstr>
      <vt:lpstr>Wingdings 2</vt:lpstr>
      <vt:lpstr>Arial Black</vt:lpstr>
      <vt:lpstr>Vue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Presentation-Detection-dAnomalies-et-Prediction-de-Tsunamis.pptx</dc:title>
  <cp:lastModifiedBy>messi neymar</cp:lastModifiedBy>
  <cp:revision>9</cp:revision>
  <dcterms:created xsi:type="dcterms:W3CDTF">2006-08-16T00:00:00Z</dcterms:created>
  <dcterms:modified xsi:type="dcterms:W3CDTF">2025-07-04T09:44:26Z</dcterms:modified>
  <dc:identifier>DAGr6VRyTz8</dc:identifier>
</cp:coreProperties>
</file>

<file path=docProps/thumbnail.jpeg>
</file>